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2" r:id="rId6"/>
    <p:sldId id="263" r:id="rId7"/>
    <p:sldId id="273" r:id="rId8"/>
    <p:sldId id="264" r:id="rId9"/>
    <p:sldId id="280" r:id="rId10"/>
    <p:sldId id="278" r:id="rId11"/>
    <p:sldId id="277" r:id="rId12"/>
    <p:sldId id="279" r:id="rId13"/>
    <p:sldId id="265" r:id="rId14"/>
    <p:sldId id="266" r:id="rId15"/>
    <p:sldId id="281" r:id="rId16"/>
    <p:sldId id="268" r:id="rId17"/>
    <p:sldId id="267" r:id="rId18"/>
    <p:sldId id="274" r:id="rId19"/>
    <p:sldId id="271" r:id="rId20"/>
    <p:sldId id="269" r:id="rId21"/>
    <p:sldId id="270" r:id="rId22"/>
    <p:sldId id="282" r:id="rId23"/>
    <p:sldId id="272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4C29A-0573-7448-B260-93E724EFDDE4}" type="datetimeFigureOut">
              <a:rPr lang="fr-FR" smtClean="0"/>
              <a:t>12/11/2021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9499F-9297-F249-9380-AB511A840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365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Slide ou l’on parle de ce qu’on a appris mais aussi de nos difficultés et comment on les a surmonté </a:t>
            </a:r>
            <a:r>
              <a:rPr lang="fr-FR" dirty="0" err="1"/>
              <a:t>etc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9499F-9297-F249-9380-AB511A8405EE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8065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E83EE-E3CE-5F4C-AA61-05B9FEB97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3164BE4-DD6A-3A40-BAD9-538312FD9A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4EB413-3927-9C47-860D-572398D91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12/11/2021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FF1898-5835-614D-8BB7-857C26B81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06CBBF-03A3-F543-A0D7-9D791F35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42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FADAB6-59FA-FF48-96C1-7B15EDBCF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9BFAF28-6B13-2644-94BF-13C3827D8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35CE12-4A60-5A40-8863-9807DEAAB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12/11/2021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C69886-AF0D-A243-B643-2E5FFCDE0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75B722-9DD7-6B47-824E-2DE9039B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268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9A4E554-2BAA-3948-B461-A3FAA27382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38EEDCB-D02C-D448-A331-FBAA5A4C4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185153-2CDA-234F-B408-6B1717D84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12/11/2021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CB8E36-2E0B-4D47-821D-99E84098B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B5BD9B-3636-B84C-BCE7-5C8E7CACF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762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745DA-DAB0-DC49-BB71-C625D1929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D4DCA3-421B-244B-B608-9E50F465D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5EA950-B122-B843-818C-D7F69F0E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12/11/2021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BE687-DEF3-0A44-B59A-2E9460158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DF1C2A-A14C-B44B-ADF9-66A835F3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2092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30598D-0E62-8748-BB6C-9DFE5655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57E5CF-01CF-BF47-870B-DC70189BA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7528AA-1EE1-BE4C-928F-C75FA7FC0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12/11/2021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5B53F9-F1BA-D143-8236-BCEE7FD6D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ACFFAB-4CDE-9349-BEA1-8382BD4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64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633520-A13A-644A-AF57-F9705663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D3865A-096E-BF4C-BF09-BC59D231AF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F833E5-0186-864C-9365-4823B32D4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1D43BE-2BB7-0044-ACD2-55CF3D65F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12/11/2021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E7746A6-6DC3-2C40-A505-3D7605F2D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BEFAFF-714B-5144-BCA5-0C020F0E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297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D6C094-7C73-E242-9E94-F61048262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E92864-E541-E14B-B625-E27F7BD96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82EABE5-B042-BB40-B2E2-C0226309B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CB9B672-DC00-B944-B0A9-DC21D16662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4340489-5419-C54E-9F91-2311A54B01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FD56C13-6A3D-2345-9F2B-784B38C77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12/11/2021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5218096-8532-4741-A3C2-48A2BE6DA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DD53697-080A-ED40-A94A-25FBB8AC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7824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2884AD-F95F-254D-98CD-3029FF3C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908C94-E164-C24E-B832-FD70E61BC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12/11/2021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4456CC0-EA15-8448-AE45-0298E7AB2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4F23947-6C24-444A-BBB0-B3AD4DFB9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228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7D79D3C-0C97-F443-9048-6F2EE903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12/11/2021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0B0108A-801B-7642-AF7E-7377F58A9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1AD1FE-DDA5-E24C-B65B-A15A9FC2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9756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519030-1CA5-7949-A5D3-925FE3E94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4FC80D-116A-6347-98AF-47041447C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353EE6-9114-BD40-B424-9F27AF1C7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DC734BC-A6D9-9D41-89DE-867AAB203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12/11/2021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13C530-2296-8444-BA32-CD5C87D11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2D6AD97-6C1B-4843-ABD9-5AA82666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0777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DB1889-265E-5B45-9E0E-A5FFC0F2B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E863A90-3D66-9740-A961-561DD5EB61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46D262-ECA8-E148-B839-9764646C2F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9E3988E-CDB1-3443-B155-4848CE320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12/11/2021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29F9F4-8D52-5B4A-B2BA-6166260C5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F1AAE3D-40FC-4F45-BE77-F219F094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724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F2032E3-D963-AE4C-A7A0-724A670CB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A650AB-5777-904D-AA5A-7EBE95EFD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273E7F-814F-B741-8030-DC08E69B3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23130-FAB6-3E42-BA37-22E0590821F1}" type="datetimeFigureOut">
              <a:rPr lang="fr-FR" smtClean="0"/>
              <a:t>12/11/2021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BA76B0-08AE-8A4B-AAFC-931CF516E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0FC9B6-842B-564B-B39F-23F7FA677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468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ciel, herbe, extérieur, route&#10;&#10;Description générée automatiquement">
            <a:extLst>
              <a:ext uri="{FF2B5EF4-FFF2-40B4-BE49-F238E27FC236}">
                <a16:creationId xmlns:a16="http://schemas.microsoft.com/office/drawing/2014/main" id="{6BDEB6FA-A09D-0B4A-B468-8CD257463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956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A21120-273C-2E42-A5A2-3B43564B5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5371674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fr-FR" sz="4800" dirty="0"/>
              <a:t>Open Project @42:</a:t>
            </a:r>
            <a:br>
              <a:rPr lang="fr-FR" sz="4800" dirty="0"/>
            </a:br>
            <a:r>
              <a:rPr lang="fr-FR" sz="4800" dirty="0"/>
              <a:t>« la patate »</a:t>
            </a:r>
            <a:br>
              <a:rPr lang="fr-FR" sz="4800" dirty="0"/>
            </a:br>
            <a:br>
              <a:rPr lang="fr-FR" sz="4800" dirty="0"/>
            </a:br>
            <a:br>
              <a:rPr lang="fr-FR" sz="2000" dirty="0"/>
            </a:br>
            <a:r>
              <a:rPr lang="fr-FR" sz="2000" dirty="0"/>
              <a:t>Louis </a:t>
            </a:r>
            <a:r>
              <a:rPr lang="fr-FR" sz="2000" dirty="0" err="1"/>
              <a:t>Develle</a:t>
            </a:r>
            <a:br>
              <a:rPr lang="fr-FR" sz="2000" dirty="0"/>
            </a:br>
            <a:r>
              <a:rPr lang="fr-FR" sz="2000" dirty="0"/>
              <a:t>Luc </a:t>
            </a:r>
            <a:r>
              <a:rPr lang="fr-FR" sz="2000" dirty="0" err="1"/>
              <a:t>Lenôtre</a:t>
            </a:r>
            <a:br>
              <a:rPr lang="fr-FR" sz="2000" dirty="0"/>
            </a:br>
            <a:r>
              <a:rPr lang="fr-FR" sz="2000" dirty="0" err="1"/>
              <a:t>Joep</a:t>
            </a:r>
            <a:r>
              <a:rPr lang="fr-FR" sz="2000" dirty="0"/>
              <a:t> </a:t>
            </a:r>
            <a:r>
              <a:rPr lang="fr-FR" sz="2000" dirty="0" err="1"/>
              <a:t>Barmentlo</a:t>
            </a:r>
            <a:br>
              <a:rPr lang="fr-FR" sz="2000" dirty="0"/>
            </a:br>
            <a:r>
              <a:rPr lang="fr-FR" sz="2000" dirty="0"/>
              <a:t>Deya Berger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213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5C1EB3-E310-BC48-8EDE-6EFD30D09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2a-DOUBLE DEEP Q LEARNING</a:t>
            </a:r>
          </a:p>
        </p:txBody>
      </p:sp>
      <p:sp>
        <p:nvSpPr>
          <p:cNvPr id="6" name="Espace réservé du contenu 7">
            <a:extLst>
              <a:ext uri="{FF2B5EF4-FFF2-40B4-BE49-F238E27FC236}">
                <a16:creationId xmlns:a16="http://schemas.microsoft.com/office/drawing/2014/main" id="{FDE96F22-89D2-7647-8AB6-BEB039C86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981092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Q-Learning is based on the notion of a Q-function.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The Q-function of a policy π, Qπ(</a:t>
            </a:r>
            <a:r>
              <a:rPr lang="en-AU" dirty="0" err="1"/>
              <a:t>s,a</a:t>
            </a:r>
            <a:r>
              <a:rPr lang="en-AU" dirty="0"/>
              <a:t>), measures the </a:t>
            </a:r>
            <a:r>
              <a:rPr lang="en-AU" b="1" dirty="0"/>
              <a:t>expected return </a:t>
            </a:r>
            <a:r>
              <a:rPr lang="en-AU" dirty="0"/>
              <a:t>or discounted sum of rewards obtained from state </a:t>
            </a:r>
            <a:r>
              <a:rPr lang="en-AU" i="1" dirty="0"/>
              <a:t>’s’</a:t>
            </a:r>
            <a:r>
              <a:rPr lang="en-AU" dirty="0"/>
              <a:t> by taking action</a:t>
            </a:r>
            <a:r>
              <a:rPr lang="en-AU" i="1" dirty="0"/>
              <a:t> ’a’ </a:t>
            </a:r>
            <a:r>
              <a:rPr lang="en-AU" dirty="0"/>
              <a:t>first and following policy ’</a:t>
            </a:r>
            <a:r>
              <a:rPr lang="en-AU" i="1" dirty="0"/>
              <a:t>π’</a:t>
            </a:r>
            <a:r>
              <a:rPr lang="en-AU" dirty="0"/>
              <a:t> thereafter.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0215D4A5-2527-6642-9126-D4AEC358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681" y="1670241"/>
            <a:ext cx="5255291" cy="436189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7936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A98240-6DE7-0448-94BD-BE936FBF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2b-SOFT ACTOR CRITIC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2F2732A-2A16-8945-90DF-DD1C302F8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/>
              <a:t>Soft Actor-Critic(SAC) is one of the states of the art reinforcement learning algorithm developed jointly by UC Berkeley and Google.</a:t>
            </a:r>
          </a:p>
          <a:p>
            <a:pPr marL="0" indent="0">
              <a:buNone/>
            </a:pPr>
            <a:r>
              <a:rPr lang="en-AU" sz="2400" dirty="0"/>
              <a:t>Instead of only seeking to maximize the lifetime rewards, SAC seeks to also maximize the </a:t>
            </a:r>
            <a:r>
              <a:rPr lang="en-AU" sz="2400" b="1" dirty="0"/>
              <a:t>entropy</a:t>
            </a:r>
            <a:r>
              <a:rPr lang="en-AU" sz="2400" dirty="0"/>
              <a:t> of the policy. (entropy = how unpredictable a random variable is)</a:t>
            </a:r>
          </a:p>
        </p:txBody>
      </p:sp>
      <p:grpSp>
        <p:nvGrpSpPr>
          <p:cNvPr id="24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Image 9" descr="Une image contenant télécommande, plusieurs&#10;&#10;Description générée automatiquement">
            <a:extLst>
              <a:ext uri="{FF2B5EF4-FFF2-40B4-BE49-F238E27FC236}">
                <a16:creationId xmlns:a16="http://schemas.microsoft.com/office/drawing/2014/main" id="{3CED8AFB-83FB-9649-90F1-68FB7C7D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1876917"/>
            <a:ext cx="6253212" cy="41740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66172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A98240-6DE7-0448-94BD-BE936FBF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2b-SOFT ACTOR CRITIC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8827ABF-681C-C545-80BB-D59A904A7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845" y="1457471"/>
            <a:ext cx="7472895" cy="485738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1491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68B3F5-5A9F-664C-A227-0D58C6032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3-DATA STORAGE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3B886D-1F24-A444-A03F-3DDBC3F6C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707228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We used an AWS S3 bucket to store the following files: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Simulator cache to train the Autoencoder and DDQN with it</a:t>
            </a:r>
          </a:p>
          <a:p>
            <a:r>
              <a:rPr lang="en-AU" dirty="0"/>
              <a:t>DDQN, SAC and Autoencoder Model weights</a:t>
            </a:r>
          </a:p>
          <a:p>
            <a:r>
              <a:rPr lang="en-AU" dirty="0"/>
              <a:t>Configurations files</a:t>
            </a:r>
          </a:p>
          <a:p>
            <a:r>
              <a:rPr lang="en-AU" dirty="0"/>
              <a:t>Performance data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1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C58265BE-C0E3-FC4A-98F5-1DB5CB085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343" y="2783370"/>
            <a:ext cx="5936873" cy="239320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" name="Rectangle 2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2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5165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C2C949-C8C2-6B44-B704-7C5A59BA0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4-PERFORMANCE EVALUATION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BB03BD-9B5E-8541-8608-55DEED04D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Petit topo avec graphiques!</a:t>
            </a:r>
          </a:p>
        </p:txBody>
      </p:sp>
    </p:spTree>
    <p:extLst>
      <p:ext uri="{BB962C8B-B14F-4D97-AF65-F5344CB8AC3E}">
        <p14:creationId xmlns:p14="http://schemas.microsoft.com/office/powerpoint/2010/main" val="4223531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97C9CB-4736-B340-9C82-8FF64F07C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39" b="619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27E6D75-E56E-F342-9CF2-86D5665C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5-OPTIMIZATION</a:t>
            </a:r>
          </a:p>
        </p:txBody>
      </p:sp>
    </p:spTree>
    <p:extLst>
      <p:ext uri="{BB962C8B-B14F-4D97-AF65-F5344CB8AC3E}">
        <p14:creationId xmlns:p14="http://schemas.microsoft.com/office/powerpoint/2010/main" val="2948536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27E6D75-E56E-F342-9CF2-86D5665C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5a-PREPROCESSING: AUTOENCODER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F366EA-05EE-FA48-9F54-96CED29C6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10575820" cy="43939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/>
              <a:t>Autoencoder is an unsupervised artificial neural network that learns how to efficiently </a:t>
            </a:r>
            <a:r>
              <a:rPr lang="en-AU" b="1" dirty="0"/>
              <a:t>compress and encode data </a:t>
            </a:r>
            <a:r>
              <a:rPr lang="en-AU" dirty="0"/>
              <a:t>then learns how to reconstruct the data back from the reduced encoded representation to a representation that is as close to the original input as possible</a:t>
            </a:r>
            <a:r>
              <a:rPr lang="en-AU" sz="2000" dirty="0"/>
              <a:t>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FC95C4E6-55C5-A64A-AF20-233C1B7D5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3" b="5960"/>
          <a:stretch/>
        </p:blipFill>
        <p:spPr>
          <a:xfrm>
            <a:off x="2298613" y="4159383"/>
            <a:ext cx="7636122" cy="201758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9443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27E6D75-E56E-F342-9CF2-86D5665C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5b-BAYESIAN OPTIMIZATION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F366EA-05EE-FA48-9F54-96CED29C6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651850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It is an approach that uses Bayes Theorem to optimizing objective functions that take a long time (minutes or hours) to evaluate.</a:t>
            </a:r>
          </a:p>
          <a:p>
            <a:pPr marL="0" indent="0">
              <a:buNone/>
            </a:pPr>
            <a:r>
              <a:rPr lang="en-AU" dirty="0"/>
              <a:t>In our project we used it to find </a:t>
            </a:r>
            <a:r>
              <a:rPr lang="en-AU" b="1" dirty="0"/>
              <a:t>parameters</a:t>
            </a:r>
            <a:r>
              <a:rPr lang="en-AU" dirty="0"/>
              <a:t> for our training that would maximise our performance.</a:t>
            </a:r>
          </a:p>
          <a:p>
            <a:pPr marL="0" indent="0">
              <a:buNone/>
            </a:pPr>
            <a:endParaRPr lang="en-AU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0DEA7772-1BE2-EF41-8262-EF2F6AE56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314642"/>
            <a:ext cx="6253212" cy="329856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8290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2EF0EFB-C1F4-F442-A357-62EDF7837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520700"/>
            <a:ext cx="75692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22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7E6D75-E56E-F342-9CF2-86D5665C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5c-DISTRIBUTED LEARNING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F366EA-05EE-FA48-9F54-96CED29C6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Distributed deep learning is one such method that enables data scientists to massively increase their productivity by running parallel experiments over many devices (GPUs/TPUs/servers) and massively </a:t>
            </a:r>
            <a:r>
              <a:rPr lang="en-AU" b="1" dirty="0"/>
              <a:t>reducing training time </a:t>
            </a:r>
            <a:r>
              <a:rPr lang="en-AU" dirty="0"/>
              <a:t>by distributing the training of a single network over many devices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….missing capture </a:t>
            </a:r>
            <a:r>
              <a:rPr lang="en-AU" dirty="0" err="1"/>
              <a:t>d’ecran</a:t>
            </a:r>
            <a:r>
              <a:rPr lang="en-AU" dirty="0"/>
              <a:t> avec </a:t>
            </a:r>
            <a:r>
              <a:rPr lang="en-AU" dirty="0" err="1"/>
              <a:t>tous</a:t>
            </a:r>
            <a:r>
              <a:rPr lang="en-AU" dirty="0"/>
              <a:t> les </a:t>
            </a:r>
            <a:r>
              <a:rPr lang="en-AU" dirty="0" err="1"/>
              <a:t>simulateurs</a:t>
            </a:r>
            <a:r>
              <a:rPr lang="en-AU" dirty="0"/>
              <a:t> </a:t>
            </a:r>
            <a:r>
              <a:rPr lang="en-AU" dirty="0" err="1"/>
              <a:t>en</a:t>
            </a:r>
            <a:r>
              <a:rPr lang="en-AU" dirty="0"/>
              <a:t> meme temps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4535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ciel, extérieur, plane, herbe&#10;&#10;Description générée automatiquement">
            <a:extLst>
              <a:ext uri="{FF2B5EF4-FFF2-40B4-BE49-F238E27FC236}">
                <a16:creationId xmlns:a16="http://schemas.microsoft.com/office/drawing/2014/main" id="{D04E40DC-705E-774F-B0D6-AAEB491FB8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FBAB785-BCE0-B349-8CE5-4E6D06B21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solidFill>
                  <a:srgbClr val="FFFFFF"/>
                </a:solidFill>
              </a:rPr>
              <a:t>A small reminder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0B7179-844D-D14D-9FC6-63591A6E6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6406140" cy="4726276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</a:rPr>
              <a:t>The goal of our project was to create and train a Deep Learning agent, capable of driving a virtual car, based on the images received by the “camera” on the top of the car.</a:t>
            </a: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</a:rPr>
              <a:t>This project had already been approached by 42AI with supervised learning, and we wanted to try something different, maybe even more challenging: Reinforcement Learning!</a:t>
            </a:r>
          </a:p>
        </p:txBody>
      </p:sp>
    </p:spTree>
    <p:extLst>
      <p:ext uri="{BB962C8B-B14F-4D97-AF65-F5344CB8AC3E}">
        <p14:creationId xmlns:p14="http://schemas.microsoft.com/office/powerpoint/2010/main" val="889495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341172-E34C-5C44-BA93-46E501E36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5-PARTICIPATION TO THE RACE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3C627F0-A2D7-E74C-BF8F-9F2608BB3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5738"/>
            <a:ext cx="10343436" cy="4568880"/>
          </a:xfr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8BA8BF76-E179-2C45-9621-EE4199F1AF63}"/>
              </a:ext>
            </a:extLst>
          </p:cNvPr>
          <p:cNvSpPr>
            <a:spLocks/>
          </p:cNvSpPr>
          <p:nvPr/>
        </p:nvSpPr>
        <p:spPr>
          <a:xfrm>
            <a:off x="6505903" y="2385847"/>
            <a:ext cx="864000" cy="72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40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956B69D-19C0-D042-9EB9-32D73355630D}"/>
              </a:ext>
            </a:extLst>
          </p:cNvPr>
          <p:cNvSpPr>
            <a:spLocks/>
          </p:cNvSpPr>
          <p:nvPr/>
        </p:nvSpPr>
        <p:spPr>
          <a:xfrm>
            <a:off x="2086303" y="5360276"/>
            <a:ext cx="625367" cy="5465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40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7570E59-BE8F-BF47-90E0-570BC2076FD6}"/>
              </a:ext>
            </a:extLst>
          </p:cNvPr>
          <p:cNvCxnSpPr>
            <a:stCxn id="11" idx="0"/>
          </p:cNvCxnSpPr>
          <p:nvPr/>
        </p:nvCxnSpPr>
        <p:spPr>
          <a:xfrm flipV="1">
            <a:off x="6937903" y="1587062"/>
            <a:ext cx="818731" cy="7987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9075A4EE-DFA1-9841-A1A6-CBBD144D34B1}"/>
              </a:ext>
            </a:extLst>
          </p:cNvPr>
          <p:cNvCxnSpPr>
            <a:stCxn id="12" idx="3"/>
          </p:cNvCxnSpPr>
          <p:nvPr/>
        </p:nvCxnSpPr>
        <p:spPr>
          <a:xfrm flipH="1">
            <a:off x="1429407" y="5826810"/>
            <a:ext cx="748479" cy="6660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DE1FB14B-8240-5A4C-8280-67440CFAD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" b="21839"/>
          <a:stretch/>
        </p:blipFill>
        <p:spPr>
          <a:xfrm>
            <a:off x="7756634" y="1376854"/>
            <a:ext cx="430871" cy="31383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58BCA17-324B-2F4C-9D9D-CB28A64CA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" b="21839"/>
          <a:stretch/>
        </p:blipFill>
        <p:spPr>
          <a:xfrm>
            <a:off x="998536" y="6409668"/>
            <a:ext cx="430871" cy="31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23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405F8-2BEA-D841-8E35-4445B135C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this project taught us: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119BEE3-C45E-E148-A1B5-6E4BBF7F7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50" y="2832187"/>
            <a:ext cx="3873500" cy="2095500"/>
          </a:xfrm>
          <a:prstGeom prst="ellipse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2AB389-1DFE-D241-B4A3-21AFEA76D1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72" b="14338"/>
          <a:stretch/>
        </p:blipFill>
        <p:spPr>
          <a:xfrm>
            <a:off x="1744486" y="1604428"/>
            <a:ext cx="911032" cy="7896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664FD38-08E0-BF48-9BF9-BF9DEA3979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9" b="13059"/>
          <a:stretch/>
        </p:blipFill>
        <p:spPr>
          <a:xfrm>
            <a:off x="1645312" y="4267612"/>
            <a:ext cx="1059276" cy="92333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08EF4FD-45E6-3540-B3F2-6D385D7815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12" r="5373" b="16895"/>
          <a:stretch/>
        </p:blipFill>
        <p:spPr>
          <a:xfrm>
            <a:off x="9358490" y="1311965"/>
            <a:ext cx="848673" cy="78966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2C4A3F5-C5D8-9441-95C8-CD058DE121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255" b="28148"/>
          <a:stretch/>
        </p:blipFill>
        <p:spPr>
          <a:xfrm>
            <a:off x="8883976" y="4330242"/>
            <a:ext cx="1637660" cy="91049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5902589-3057-8C49-BEC9-B7524231E3D8}"/>
              </a:ext>
            </a:extLst>
          </p:cNvPr>
          <p:cNvSpPr txBox="1"/>
          <p:nvPr/>
        </p:nvSpPr>
        <p:spPr>
          <a:xfrm>
            <a:off x="1051145" y="2475142"/>
            <a:ext cx="2705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New knowledge in diverse fields (Deep learning, data science &amp; engineering)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7C7DE7-A787-E94C-89DA-4325599ADD74}"/>
              </a:ext>
            </a:extLst>
          </p:cNvPr>
          <p:cNvSpPr txBox="1"/>
          <p:nvPr/>
        </p:nvSpPr>
        <p:spPr>
          <a:xfrm>
            <a:off x="787273" y="5340082"/>
            <a:ext cx="3108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Organisational skills: weekly meetings, keeping up with our Trello, assigning tasks with precise deadlines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CB93831-06E7-F64A-9207-0DC2C975613B}"/>
              </a:ext>
            </a:extLst>
          </p:cNvPr>
          <p:cNvSpPr txBox="1"/>
          <p:nvPr/>
        </p:nvSpPr>
        <p:spPr>
          <a:xfrm>
            <a:off x="8402664" y="2140604"/>
            <a:ext cx="3108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Never loose focus on the global target:</a:t>
            </a:r>
          </a:p>
          <a:p>
            <a:r>
              <a:rPr lang="en-AU" dirty="0"/>
              <a:t>Taking a step back on our daily tasks as a team to check if we are going in the right direction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13AB088-5C26-3447-8589-2F2D51D1E4DE}"/>
              </a:ext>
            </a:extLst>
          </p:cNvPr>
          <p:cNvSpPr txBox="1"/>
          <p:nvPr/>
        </p:nvSpPr>
        <p:spPr>
          <a:xfrm>
            <a:off x="8504347" y="5292546"/>
            <a:ext cx="3108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Getting better at estimating the time and difficulty of a task, and knowing when to move on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10D950EA-3BD4-FA4E-9A42-5D2DF106C520}"/>
              </a:ext>
            </a:extLst>
          </p:cNvPr>
          <p:cNvCxnSpPr>
            <a:cxnSpLocks/>
            <a:stCxn id="5" idx="1"/>
            <a:endCxn id="14" idx="3"/>
          </p:cNvCxnSpPr>
          <p:nvPr/>
        </p:nvCxnSpPr>
        <p:spPr>
          <a:xfrm flipH="1" flipV="1">
            <a:off x="3756767" y="2936807"/>
            <a:ext cx="969744" cy="202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3A6857-4AC6-8B42-9CD1-58EBD11E39FD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3963225" y="4620808"/>
            <a:ext cx="763286" cy="781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CF8CDC45-6C8C-5E44-A97F-1FF85C9A2C21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7465489" y="2668044"/>
            <a:ext cx="763286" cy="471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9908750B-D188-8B44-88D1-31DF9B879B7F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7465489" y="4620808"/>
            <a:ext cx="937175" cy="781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581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B3408E-D08E-F14C-A8CA-390F3DD6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Have we met our initial goals?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903C89-8170-7745-B4FA-D799FF42E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1. </a:t>
            </a:r>
            <a:r>
              <a:rPr lang="en-AU" dirty="0" err="1"/>
              <a:t>DonkeyCar</a:t>
            </a:r>
            <a:r>
              <a:rPr lang="en-AU" dirty="0"/>
              <a:t> Interface</a:t>
            </a:r>
          </a:p>
          <a:p>
            <a:pPr marL="0" indent="0">
              <a:buNone/>
            </a:pPr>
            <a:r>
              <a:rPr lang="en-AU" dirty="0"/>
              <a:t>2. Looking for sponsors</a:t>
            </a:r>
          </a:p>
          <a:p>
            <a:pPr marL="0" indent="0">
              <a:buNone/>
            </a:pPr>
            <a:r>
              <a:rPr lang="en-AU" dirty="0"/>
              <a:t>3.Quality metrics</a:t>
            </a:r>
          </a:p>
          <a:p>
            <a:pPr marL="0" indent="0">
              <a:buNone/>
            </a:pPr>
            <a:r>
              <a:rPr lang="en-AU" dirty="0"/>
              <a:t>4. State of the art for RL models</a:t>
            </a:r>
          </a:p>
          <a:p>
            <a:pPr marL="0" indent="0">
              <a:buNone/>
            </a:pPr>
            <a:r>
              <a:rPr lang="en-AU" dirty="0"/>
              <a:t>5. Data Engineering </a:t>
            </a:r>
          </a:p>
          <a:p>
            <a:pPr marL="0" indent="0">
              <a:buNone/>
            </a:pPr>
            <a:r>
              <a:rPr lang="en-AU" dirty="0"/>
              <a:t>6. Model Creation</a:t>
            </a:r>
          </a:p>
          <a:p>
            <a:pPr marL="0" indent="0">
              <a:buNone/>
            </a:pPr>
            <a:r>
              <a:rPr lang="en-AU" dirty="0"/>
              <a:t>7. Optimization</a:t>
            </a:r>
          </a:p>
          <a:p>
            <a:pPr marL="0" indent="0">
              <a:buNone/>
            </a:pPr>
            <a:r>
              <a:rPr lang="en-AU" dirty="0"/>
              <a:t>8. Race </a:t>
            </a:r>
          </a:p>
          <a:p>
            <a:pPr marL="0" indent="0">
              <a:buNone/>
            </a:pPr>
            <a:r>
              <a:rPr lang="en-AU" dirty="0"/>
              <a:t>9. And more….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1378BFE-1E7C-3D47-B242-37C792A0CB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1269" r="11693" b="13650"/>
          <a:stretch/>
        </p:blipFill>
        <p:spPr>
          <a:xfrm>
            <a:off x="4591213" y="1825625"/>
            <a:ext cx="342574" cy="38398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63345B3-0562-7440-A45E-5EB88C4BE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1269" r="11693" b="13650"/>
          <a:stretch/>
        </p:blipFill>
        <p:spPr>
          <a:xfrm>
            <a:off x="4585352" y="2209609"/>
            <a:ext cx="342574" cy="3839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6C82BEA-5FFE-3843-B1A3-966F3B0023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1269" r="11693" b="13650"/>
          <a:stretch/>
        </p:blipFill>
        <p:spPr>
          <a:xfrm>
            <a:off x="5804552" y="3237008"/>
            <a:ext cx="342574" cy="38398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5181C75-C1ED-8447-8FBF-7ED8EB9F54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1269" r="11693" b="13650"/>
          <a:stretch/>
        </p:blipFill>
        <p:spPr>
          <a:xfrm>
            <a:off x="3893039" y="2680810"/>
            <a:ext cx="342574" cy="38398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4EF114A-14C5-414F-B1CD-7A9F7E505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1269" r="11693" b="13650"/>
          <a:stretch/>
        </p:blipFill>
        <p:spPr>
          <a:xfrm>
            <a:off x="3703191" y="4111971"/>
            <a:ext cx="342574" cy="3839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9D1C026-93E5-FE42-9C90-0138248841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1269" r="11693" b="13650"/>
          <a:stretch/>
        </p:blipFill>
        <p:spPr>
          <a:xfrm>
            <a:off x="4064326" y="3727987"/>
            <a:ext cx="342574" cy="38398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5D391CD-4A35-9244-81B1-B696F4643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1269" r="11693" b="13650"/>
          <a:stretch/>
        </p:blipFill>
        <p:spPr>
          <a:xfrm>
            <a:off x="3348243" y="4577711"/>
            <a:ext cx="342574" cy="38398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628B87A-76CB-5546-A802-68B5D2F69A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1269" r="11693" b="13650"/>
          <a:stretch/>
        </p:blipFill>
        <p:spPr>
          <a:xfrm>
            <a:off x="3348243" y="5516118"/>
            <a:ext cx="342574" cy="38398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E5A8341-8BB9-FD45-A631-EE66F8459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1269" r="11693" b="13650"/>
          <a:stretch/>
        </p:blipFill>
        <p:spPr>
          <a:xfrm>
            <a:off x="2223152" y="5132134"/>
            <a:ext cx="342574" cy="38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32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4003A8-120F-4143-B812-A126D6DB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248" y="1481328"/>
            <a:ext cx="2926080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Any Questions?</a:t>
            </a:r>
          </a:p>
        </p:txBody>
      </p:sp>
      <p:sp>
        <p:nvSpPr>
          <p:cNvPr id="36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9" name="Espace réservé du contenu 8" descr="Une image contenant ciel, herbe, extérieur, route&#10;&#10;Description générée automatiquement">
            <a:extLst>
              <a:ext uri="{FF2B5EF4-FFF2-40B4-BE49-F238E27FC236}">
                <a16:creationId xmlns:a16="http://schemas.microsoft.com/office/drawing/2014/main" id="{C88C69D0-8DE9-3249-9D6F-1F67D9A11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62" r="1" b="1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1023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personne, mur, intérieur&#10;&#10;Description générée automatiquement">
            <a:extLst>
              <a:ext uri="{FF2B5EF4-FFF2-40B4-BE49-F238E27FC236}">
                <a16:creationId xmlns:a16="http://schemas.microsoft.com/office/drawing/2014/main" id="{8A087827-6172-994A-95A5-1D86EDC28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5" b="42875"/>
          <a:stretch/>
        </p:blipFill>
        <p:spPr>
          <a:xfrm>
            <a:off x="20" y="10"/>
            <a:ext cx="6095980" cy="3428990"/>
          </a:xfrm>
          <a:prstGeom prst="rect">
            <a:avLst/>
          </a:prstGeom>
        </p:spPr>
      </p:pic>
      <p:pic>
        <p:nvPicPr>
          <p:cNvPr id="9" name="Image 8" descr="Une image contenant personne, fenêtre, intérieur&#10;&#10;Description générée automatiquement">
            <a:extLst>
              <a:ext uri="{FF2B5EF4-FFF2-40B4-BE49-F238E27FC236}">
                <a16:creationId xmlns:a16="http://schemas.microsoft.com/office/drawing/2014/main" id="{7C6C502D-D66D-D54F-B2BF-CF5902E4A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25" b="20625"/>
          <a:stretch/>
        </p:blipFill>
        <p:spPr>
          <a:xfrm>
            <a:off x="6096000" y="10"/>
            <a:ext cx="6096000" cy="3428990"/>
          </a:xfrm>
          <a:prstGeom prst="rect">
            <a:avLst/>
          </a:prstGeom>
        </p:spPr>
      </p:pic>
      <p:pic>
        <p:nvPicPr>
          <p:cNvPr id="7" name="Image 6" descr="Une image contenant personne, extérieur&#10;&#10;Description générée automatiquement">
            <a:extLst>
              <a:ext uri="{FF2B5EF4-FFF2-40B4-BE49-F238E27FC236}">
                <a16:creationId xmlns:a16="http://schemas.microsoft.com/office/drawing/2014/main" id="{76425926-03BE-E54A-9679-4ADD25CF13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500" b="21250"/>
          <a:stretch/>
        </p:blipFill>
        <p:spPr>
          <a:xfrm>
            <a:off x="20" y="3429000"/>
            <a:ext cx="6095980" cy="3429000"/>
          </a:xfrm>
          <a:prstGeom prst="rect">
            <a:avLst/>
          </a:prstGeom>
        </p:spPr>
      </p:pic>
      <p:pic>
        <p:nvPicPr>
          <p:cNvPr id="11" name="Image 10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3E992B7F-82B1-554E-AB07-12199A4AC7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624" r="1" b="15127"/>
          <a:stretch/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D878583-986B-AE43-894B-9BEEAC14D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58" y="2761554"/>
            <a:ext cx="3618284" cy="134572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Our team: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D60F3F7-A47F-DF46-8DBE-3E50F937C541}"/>
              </a:ext>
            </a:extLst>
          </p:cNvPr>
          <p:cNvSpPr txBox="1"/>
          <p:nvPr/>
        </p:nvSpPr>
        <p:spPr>
          <a:xfrm>
            <a:off x="86376" y="2276093"/>
            <a:ext cx="2293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Deya:</a:t>
            </a:r>
          </a:p>
          <a:p>
            <a:pPr algn="ctr"/>
            <a:r>
              <a:rPr lang="fr-FR" dirty="0"/>
              <a:t>« The Data collector »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BAD4D03-4D2C-294F-A85D-13A751C4274B}"/>
              </a:ext>
            </a:extLst>
          </p:cNvPr>
          <p:cNvSpPr txBox="1"/>
          <p:nvPr/>
        </p:nvSpPr>
        <p:spPr>
          <a:xfrm>
            <a:off x="10214193" y="101022"/>
            <a:ext cx="1891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Louis:</a:t>
            </a:r>
          </a:p>
          <a:p>
            <a:pPr algn="ctr"/>
            <a:r>
              <a:rPr lang="fr-FR" dirty="0"/>
              <a:t>« El Professor »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93D4D9E-75A3-B14A-B2FF-C52FDDE60C81}"/>
              </a:ext>
            </a:extLst>
          </p:cNvPr>
          <p:cNvSpPr txBox="1"/>
          <p:nvPr/>
        </p:nvSpPr>
        <p:spPr>
          <a:xfrm>
            <a:off x="9979865" y="6110647"/>
            <a:ext cx="2360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Luc: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« The Math Guru »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9F50F98-2BAB-E544-A2FD-579278B055FA}"/>
              </a:ext>
            </a:extLst>
          </p:cNvPr>
          <p:cNvSpPr txBox="1"/>
          <p:nvPr/>
        </p:nvSpPr>
        <p:spPr>
          <a:xfrm>
            <a:off x="3809890" y="6097645"/>
            <a:ext cx="2360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Joep</a:t>
            </a:r>
            <a:r>
              <a:rPr lang="fr-FR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« The Power master »</a:t>
            </a:r>
          </a:p>
        </p:txBody>
      </p:sp>
    </p:spTree>
    <p:extLst>
      <p:ext uri="{BB962C8B-B14F-4D97-AF65-F5344CB8AC3E}">
        <p14:creationId xmlns:p14="http://schemas.microsoft.com/office/powerpoint/2010/main" val="182715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ECC272-52A6-0C41-98E6-0E12ED8DA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AU" sz="5400" b="1" dirty="0"/>
              <a:t>STEP 1: Define the subject</a:t>
            </a:r>
            <a:endParaRPr lang="en-AU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7544-3AAA-414D-B684-87EB6B38B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GB" sz="2200" dirty="0">
              <a:sym typeface="Wingdings" pitchFamily="2" charset="2"/>
            </a:endParaRPr>
          </a:p>
          <a:p>
            <a:r>
              <a:rPr lang="en-GB" sz="2200" dirty="0">
                <a:sym typeface="Wingdings" pitchFamily="2" charset="2"/>
              </a:rPr>
              <a:t>Research: state of art of reinforcement learning models</a:t>
            </a:r>
            <a:br>
              <a:rPr lang="en-GB" sz="2200" dirty="0">
                <a:sym typeface="Wingdings" pitchFamily="2" charset="2"/>
              </a:rPr>
            </a:br>
            <a:endParaRPr lang="en-GB" sz="2200" dirty="0"/>
          </a:p>
          <a:p>
            <a:r>
              <a:rPr lang="en-GB" sz="2200" dirty="0"/>
              <a:t>Establish the main goals</a:t>
            </a:r>
            <a:br>
              <a:rPr lang="en-GB" sz="2200" dirty="0"/>
            </a:br>
            <a:endParaRPr lang="en-GB" sz="2200" dirty="0">
              <a:sym typeface="Wingdings" pitchFamily="2" charset="2"/>
            </a:endParaRPr>
          </a:p>
          <a:p>
            <a:r>
              <a:rPr lang="en-GB" sz="2200" dirty="0">
                <a:sym typeface="Wingdings" pitchFamily="2" charset="2"/>
              </a:rPr>
              <a:t>Split the work between the team members</a:t>
            </a:r>
          </a:p>
          <a:p>
            <a:pPr marL="0" indent="0">
              <a:buNone/>
            </a:pPr>
            <a:endParaRPr lang="en-GB" sz="2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6CA0A22-418E-D047-A79F-1AFDCF6F66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9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08708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ECC272-52A6-0C41-98E6-0E12ED8DA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AU" sz="5400" b="1" dirty="0"/>
              <a:t>STEP 2: Get into dirt</a:t>
            </a:r>
            <a:endParaRPr lang="en-AU" sz="5400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7544-3AAA-414D-B684-87EB6B38B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200" dirty="0"/>
              <a:t>Interface Configuration</a:t>
            </a:r>
          </a:p>
          <a:p>
            <a:r>
              <a:rPr lang="en-GB" sz="2200" dirty="0"/>
              <a:t>Model creation</a:t>
            </a:r>
          </a:p>
          <a:p>
            <a:r>
              <a:rPr lang="en-GB" sz="2200" dirty="0"/>
              <a:t>Data storage</a:t>
            </a:r>
          </a:p>
          <a:p>
            <a:r>
              <a:rPr lang="en-GB" sz="2200" dirty="0"/>
              <a:t>Performance evaluation</a:t>
            </a:r>
          </a:p>
          <a:p>
            <a:r>
              <a:rPr lang="en-GB" sz="2200" dirty="0">
                <a:sym typeface="Wingdings" pitchFamily="2" charset="2"/>
              </a:rPr>
              <a:t>Optimization</a:t>
            </a:r>
          </a:p>
          <a:p>
            <a:endParaRPr lang="en-GB" sz="2200" dirty="0">
              <a:sym typeface="Wingdings" pitchFamily="2" charset="2"/>
            </a:endParaRPr>
          </a:p>
          <a:p>
            <a:r>
              <a:rPr lang="en-GB" sz="2200" dirty="0">
                <a:sym typeface="Wingdings" pitchFamily="2" charset="2"/>
              </a:rPr>
              <a:t>… Oh and… participate to the race</a:t>
            </a:r>
          </a:p>
          <a:p>
            <a:pPr marL="0" indent="0">
              <a:buNone/>
            </a:pPr>
            <a:endParaRPr lang="en-GB" sz="2200" dirty="0"/>
          </a:p>
        </p:txBody>
      </p:sp>
      <p:pic>
        <p:nvPicPr>
          <p:cNvPr id="6" name="Image 5" descr="Une image contenant texte, crépuscule, soleil, nuages&#10;&#10;Description générée automatiquement">
            <a:extLst>
              <a:ext uri="{FF2B5EF4-FFF2-40B4-BE49-F238E27FC236}">
                <a16:creationId xmlns:a16="http://schemas.microsoft.com/office/drawing/2014/main" id="{FD3CEF8F-307C-5E4B-88E9-EDBE1A604F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3" r="3497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8524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9AF94D-25EE-E747-94B0-64E18F78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1-THE INTERFACE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58F8EA-278D-8141-81C4-AD8FAA250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998929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What we are working with:</a:t>
            </a:r>
          </a:p>
          <a:p>
            <a:r>
              <a:rPr lang="en-GB" dirty="0"/>
              <a:t>A racing simulator (</a:t>
            </a:r>
            <a:r>
              <a:rPr lang="en-GB" dirty="0" err="1"/>
              <a:t>Donkeycar</a:t>
            </a:r>
            <a:r>
              <a:rPr lang="en-GB" dirty="0"/>
              <a:t> interface)</a:t>
            </a:r>
          </a:p>
          <a:p>
            <a:r>
              <a:rPr lang="en-GB" dirty="0"/>
              <a:t>A Server to launch and close a simulator on a certain port</a:t>
            </a:r>
          </a:p>
          <a:p>
            <a:r>
              <a:rPr lang="en-GB" dirty="0"/>
              <a:t>Our main program that communicates with the simulator and our server.</a:t>
            </a:r>
          </a:p>
          <a:p>
            <a:r>
              <a:rPr lang="en-GB" dirty="0"/>
              <a:t>A </a:t>
            </a:r>
            <a:r>
              <a:rPr lang="en-GB" dirty="0" err="1"/>
              <a:t>Dockerfile</a:t>
            </a:r>
            <a:r>
              <a:rPr lang="en-GB" dirty="0"/>
              <a:t> to manage all the environment specificities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0192EF-1578-854C-9F9A-E3C35C7C1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5619622" cy="38334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EA6CB2-9E09-9347-9536-215BC0259E41}"/>
              </a:ext>
            </a:extLst>
          </p:cNvPr>
          <p:cNvSpPr/>
          <p:nvPr/>
        </p:nvSpPr>
        <p:spPr>
          <a:xfrm>
            <a:off x="5933936" y="324433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fr-F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190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9AF94D-25EE-E747-94B0-64E18F78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1-THE INTERFACE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58F8EA-278D-8141-81C4-AD8FAA250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998929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Information we receive from this simulator: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Images from a camera on the top of the car</a:t>
            </a:r>
          </a:p>
          <a:p>
            <a:r>
              <a:rPr lang="en-GB" dirty="0"/>
              <a:t>Information about velocity, position, acceleration etc… that won’t be available for the real competition.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0192EF-1578-854C-9F9A-E3C35C7C1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5619622" cy="38334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EA6CB2-9E09-9347-9536-215BC0259E41}"/>
              </a:ext>
            </a:extLst>
          </p:cNvPr>
          <p:cNvSpPr/>
          <p:nvPr/>
        </p:nvSpPr>
        <p:spPr>
          <a:xfrm>
            <a:off x="5933936" y="324433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fr-F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177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scène, laser, sombre&#10;&#10;Description générée automatiquement">
            <a:extLst>
              <a:ext uri="{FF2B5EF4-FFF2-40B4-BE49-F238E27FC236}">
                <a16:creationId xmlns:a16="http://schemas.microsoft.com/office/drawing/2014/main" id="{05B8DF63-3A47-8644-B76B-541F5255F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7" r="39666" b="5994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AC5F96D-3CA5-864C-9970-A14E2BA97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fr-FR" sz="3600" dirty="0"/>
              <a:t>2-THE MODELS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6EC53B-0D4C-624E-BAE7-3BD3E6115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5854343" cy="3207258"/>
          </a:xfrm>
        </p:spPr>
        <p:txBody>
          <a:bodyPr anchor="t">
            <a:normAutofit/>
          </a:bodyPr>
          <a:lstStyle/>
          <a:p>
            <a:endParaRPr lang="fr-FR" sz="3200" dirty="0"/>
          </a:p>
          <a:p>
            <a:pPr marL="0" indent="0">
              <a:buNone/>
            </a:pPr>
            <a:endParaRPr lang="fr-FR" sz="3200" dirty="0"/>
          </a:p>
          <a:p>
            <a:r>
              <a:rPr lang="fr-FR" sz="3200" dirty="0"/>
              <a:t>Double </a:t>
            </a:r>
            <a:r>
              <a:rPr lang="fr-FR" sz="3200" dirty="0" err="1"/>
              <a:t>Deep</a:t>
            </a:r>
            <a:r>
              <a:rPr lang="fr-FR" sz="3200" dirty="0"/>
              <a:t> Q </a:t>
            </a:r>
            <a:r>
              <a:rPr lang="fr-FR" sz="3200" dirty="0" err="1"/>
              <a:t>learning</a:t>
            </a:r>
            <a:r>
              <a:rPr lang="fr-FR" sz="3200" dirty="0"/>
              <a:t> (DDQN)</a:t>
            </a:r>
          </a:p>
          <a:p>
            <a:r>
              <a:rPr lang="fr-FR" sz="3200" dirty="0"/>
              <a:t>Soft Actor </a:t>
            </a:r>
            <a:r>
              <a:rPr lang="fr-FR" sz="3200" dirty="0" err="1"/>
              <a:t>Critic</a:t>
            </a:r>
            <a:r>
              <a:rPr lang="fr-FR" sz="3200" dirty="0"/>
              <a:t> (SAC)</a:t>
            </a:r>
          </a:p>
          <a:p>
            <a:pPr marL="0" indent="0">
              <a:buNone/>
            </a:pP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301139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A98240-6DE7-0448-94BD-BE936FBF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2a-DOUBLE DEEP Q LEARNING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2F2732A-2A16-8945-90DF-DD1C302F8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This algorithm was developed by enhancing a classic RL algorithm called Q-Learning with deep neural networks and a technique called </a:t>
            </a:r>
            <a:r>
              <a:rPr lang="en-AU" b="1" dirty="0"/>
              <a:t>experience</a:t>
            </a:r>
            <a:r>
              <a:rPr lang="en-AU" dirty="0"/>
              <a:t> </a:t>
            </a:r>
            <a:r>
              <a:rPr lang="en-AU" b="1" dirty="0"/>
              <a:t>replay</a:t>
            </a:r>
            <a:r>
              <a:rPr lang="en-AU" dirty="0"/>
              <a:t>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 descr="Une image contenant orange&#10;&#10;Description générée automatiquement">
            <a:extLst>
              <a:ext uri="{FF2B5EF4-FFF2-40B4-BE49-F238E27FC236}">
                <a16:creationId xmlns:a16="http://schemas.microsoft.com/office/drawing/2014/main" id="{923997B4-F91A-8647-AA85-5F540CD87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979" y="2147996"/>
            <a:ext cx="6707895" cy="38235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43ADF87-3517-5F47-AA74-56876C70A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50"/>
          <a:stretch/>
        </p:blipFill>
        <p:spPr>
          <a:xfrm>
            <a:off x="5595937" y="2551222"/>
            <a:ext cx="170597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5264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932</TotalTime>
  <Words>772</Words>
  <Application>Microsoft Macintosh PowerPoint</Application>
  <PresentationFormat>Grand écran</PresentationFormat>
  <Paragraphs>97</Paragraphs>
  <Slides>23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Menlo</vt:lpstr>
      <vt:lpstr>Rockwell</vt:lpstr>
      <vt:lpstr>Thème Office</vt:lpstr>
      <vt:lpstr>Open Project @42: « la patate »   Louis Develle Luc Lenôtre Joep Barmentlo Deya Berger</vt:lpstr>
      <vt:lpstr>A small reminder</vt:lpstr>
      <vt:lpstr>Our team:</vt:lpstr>
      <vt:lpstr>STEP 1: Define the subject</vt:lpstr>
      <vt:lpstr>STEP 2: Get into dirt</vt:lpstr>
      <vt:lpstr>1-THE INTERFACE</vt:lpstr>
      <vt:lpstr>1-THE INTERFACE</vt:lpstr>
      <vt:lpstr>2-THE MODELS</vt:lpstr>
      <vt:lpstr>2a-DOUBLE DEEP Q LEARNING</vt:lpstr>
      <vt:lpstr>2a-DOUBLE DEEP Q LEARNING</vt:lpstr>
      <vt:lpstr>2b-SOFT ACTOR CRITIC</vt:lpstr>
      <vt:lpstr>2b-SOFT ACTOR CRITIC</vt:lpstr>
      <vt:lpstr>3-DATA STORAGE</vt:lpstr>
      <vt:lpstr>4-PERFORMANCE EVALUATION</vt:lpstr>
      <vt:lpstr>5-OPTIMIZATION</vt:lpstr>
      <vt:lpstr>5a-PREPROCESSING: AUTOENCODER</vt:lpstr>
      <vt:lpstr>5b-BAYESIAN OPTIMIZATION</vt:lpstr>
      <vt:lpstr>Présentation PowerPoint</vt:lpstr>
      <vt:lpstr>5c-DISTRIBUTED LEARNING</vt:lpstr>
      <vt:lpstr>5-PARTICIPATION TO THE RACE</vt:lpstr>
      <vt:lpstr>What this project taught us:</vt:lpstr>
      <vt:lpstr>Have we met our initial goals?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Project @42: « la patate »   Louis Develle Luc Lenôtre Joep Barmentlo Deya Berger</dc:title>
  <dc:creator>Utilisateur Microsoft Office</dc:creator>
  <cp:lastModifiedBy>BERGER, Deya</cp:lastModifiedBy>
  <cp:revision>191</cp:revision>
  <dcterms:created xsi:type="dcterms:W3CDTF">2021-09-28T16:21:21Z</dcterms:created>
  <dcterms:modified xsi:type="dcterms:W3CDTF">2021-11-12T08:37:34Z</dcterms:modified>
</cp:coreProperties>
</file>